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468" r:id="rId4"/>
    <p:sldId id="467" r:id="rId5"/>
    <p:sldId id="466" r:id="rId6"/>
    <p:sldId id="480" r:id="rId7"/>
    <p:sldId id="481" r:id="rId8"/>
    <p:sldId id="486" r:id="rId9"/>
    <p:sldId id="484" r:id="rId10"/>
    <p:sldId id="485" r:id="rId11"/>
    <p:sldId id="482" r:id="rId12"/>
    <p:sldId id="483" r:id="rId13"/>
    <p:sldId id="271" r:id="rId14"/>
    <p:sldId id="304" r:id="rId15"/>
    <p:sldId id="302" r:id="rId16"/>
    <p:sldId id="303" r:id="rId17"/>
    <p:sldId id="258" r:id="rId18"/>
    <p:sldId id="859" r:id="rId19"/>
    <p:sldId id="340" r:id="rId20"/>
    <p:sldId id="355" r:id="rId21"/>
    <p:sldId id="356" r:id="rId22"/>
    <p:sldId id="325" r:id="rId23"/>
    <p:sldId id="266" r:id="rId24"/>
    <p:sldId id="278" r:id="rId25"/>
    <p:sldId id="334" r:id="rId26"/>
    <p:sldId id="855" r:id="rId27"/>
    <p:sldId id="326" r:id="rId28"/>
    <p:sldId id="322" r:id="rId29"/>
    <p:sldId id="330" r:id="rId30"/>
    <p:sldId id="331" r:id="rId31"/>
    <p:sldId id="852" r:id="rId32"/>
    <p:sldId id="329" r:id="rId33"/>
    <p:sldId id="854" r:id="rId34"/>
    <p:sldId id="351" r:id="rId35"/>
    <p:sldId id="856" r:id="rId36"/>
    <p:sldId id="857" r:id="rId37"/>
    <p:sldId id="858" r:id="rId38"/>
  </p:sldIdLst>
  <p:sldSz cx="9144000" cy="5143500" type="screen16x9"/>
  <p:notesSz cx="6858000" cy="9144000"/>
  <p:embeddedFontLst>
    <p:embeddedFont>
      <p:font typeface="Consolas" panose="020B0609020204030204" pitchFamily="49"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Raleway"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egoe UI Light" panose="020B0502040204020203" pitchFamily="34" charset="0"/>
      <p:regular r:id="rId56"/>
      <p:italic r:id="rId57"/>
    </p:embeddedFont>
    <p:embeddedFont>
      <p:font typeface="Segoe UI Semibold" panose="020B0702040204020203" pitchFamily="34" charset="0"/>
      <p:regular r:id="rId58"/>
      <p:bold r:id="rId59"/>
      <p:italic r:id="rId60"/>
      <p:boldItalic r:id="rId61"/>
    </p:embeddedFont>
    <p:embeddedFont>
      <p:font typeface="Segoe UI Semilight" panose="020B0402040204020203" pitchFamily="34" charset="0"/>
      <p:regular r:id="rId62"/>
      <p:italic r:id="rId63"/>
    </p:embeddedFont>
    <p:embeddedFont>
      <p:font typeface="Source Sans Pro" panose="020B0503030403020204" pitchFamily="34" charset="0"/>
      <p:regular r:id="rId64"/>
      <p:bold r:id="rId65"/>
      <p:italic r:id="rId66"/>
      <p:boldItalic r:id="rId67"/>
    </p:embeddedFont>
    <p:embeddedFont>
      <p:font typeface="Wingdings 3" panose="05040102010807070707" pitchFamily="18" charset="2"/>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203" d="100"/>
          <a:sy n="203" d="100"/>
        </p:scale>
        <p:origin x="51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pPr>
        <a:solidFill>
          <a:schemeClr val="accent6"/>
        </a:solidFill>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pPr>
        <a:solidFill>
          <a:schemeClr val="accent6"/>
        </a:solidFill>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pPr>
        <a:solidFill>
          <a:schemeClr val="accent6"/>
        </a:solidFill>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pPr>
        <a:solidFill>
          <a:schemeClr val="accent6"/>
        </a:solidFill>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pPr>
        <a:solidFill>
          <a:schemeClr val="accent6"/>
        </a:solidFill>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pPr>
        <a:solidFill>
          <a:schemeClr val="accent6"/>
        </a:solidFill>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pPr>
        <a:solidFill>
          <a:schemeClr val="accent6"/>
        </a:solidFill>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pPr>
        <a:solidFill>
          <a:schemeClr val="accent6"/>
        </a:solidFill>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9:54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3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9/10/2024 9:54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svg"/><Relationship Id="rId7" Type="http://schemas.openxmlformats.org/officeDocument/2006/relationships/diagramColors" Target="../diagrams/colors3.xml"/><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40.png"/><Relationship Id="rId5" Type="http://schemas.openxmlformats.org/officeDocument/2006/relationships/image" Target="../media/image45.png"/><Relationship Id="rId10" Type="http://schemas.openxmlformats.org/officeDocument/2006/relationships/image" Target="../media/image39.png"/><Relationship Id="rId4" Type="http://schemas.openxmlformats.org/officeDocument/2006/relationships/image" Target="../media/image44.png"/><Relationship Id="rId9" Type="http://schemas.openxmlformats.org/officeDocument/2006/relationships/image" Target="../media/image38.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6.png"/><Relationship Id="rId7" Type="http://schemas.openxmlformats.org/officeDocument/2006/relationships/image" Target="../media/image63.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t>What is / Why Kubernetes?</a:t>
            </a:r>
          </a:p>
        </p:txBody>
      </p:sp>
      <p:sp>
        <p:nvSpPr>
          <p:cNvPr id="6" name="Text Placeholder 5">
            <a:extLst>
              <a:ext uri="{FF2B5EF4-FFF2-40B4-BE49-F238E27FC236}">
                <a16:creationId xmlns:a16="http://schemas.microsoft.com/office/drawing/2014/main" id="{718038DD-F7F6-6DB1-3B82-F713465D02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1086515"/>
            <a:ext cx="8740142" cy="4431952"/>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575425" y="941724"/>
            <a:ext cx="6344080" cy="325826"/>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37141" tIns="109713" rIns="137141" bIns="109713" rtlCol="0" anchor="ctr">
              <a:noAutofit/>
            </a:bodyPr>
            <a:lstStyle/>
            <a:p>
              <a:pP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37141" tIns="109713" rIns="137141" bIns="109713" rtlCol="0" anchor="ctr">
              <a:noAutofit/>
            </a:bodyPr>
            <a:lstStyle/>
            <a:p>
              <a:pPr algn="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EASE OF USE</a:t>
              </a:r>
            </a:p>
          </p:txBody>
        </p:sp>
      </p:grpSp>
      <p:sp>
        <p:nvSpPr>
          <p:cNvPr id="12" name="Rectangle 11"/>
          <p:cNvSpPr/>
          <p:nvPr/>
        </p:nvSpPr>
        <p:spPr>
          <a:xfrm>
            <a:off x="4652155" y="3579175"/>
            <a:ext cx="1264964" cy="330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050" kern="12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1736118" y="3797432"/>
            <a:ext cx="5815830" cy="852366"/>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1647851" y="3724384"/>
            <a:ext cx="5989569" cy="1010857"/>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grpSp>
        <p:nvGrpSpPr>
          <p:cNvPr id="8" name="Group 7"/>
          <p:cNvGrpSpPr/>
          <p:nvPr/>
        </p:nvGrpSpPr>
        <p:grpSpPr>
          <a:xfrm>
            <a:off x="1567028" y="1640140"/>
            <a:ext cx="5777190" cy="2034679"/>
            <a:chOff x="2374847" y="1242869"/>
            <a:chExt cx="5984246" cy="2712905"/>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50" kern="1200" dirty="0">
                  <a:solidFill>
                    <a:srgbClr val="505050"/>
                  </a:solidFill>
                  <a:latin typeface="Segoe UI" panose="020B0502040204020203" pitchFamily="34" charset="0"/>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Workload optimized, managed clusters</a:t>
              </a:r>
            </a:p>
          </p:txBody>
        </p:sp>
        <p:sp>
          <p:nvSpPr>
            <p:cNvPr id="10" name="Rectangle 9"/>
            <p:cNvSpPr/>
            <p:nvPr/>
          </p:nvSpPr>
          <p:spPr>
            <a:xfrm>
              <a:off x="2374847" y="2291959"/>
              <a:ext cx="209944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68580" rIns="0" bIns="0" rtlCol="0" anchor="ctr">
              <a:spAutoFit/>
            </a:bodyPr>
            <a:lstStyle/>
            <a:p>
              <a:pPr algn="ctr" defTabSz="685800">
                <a:buClrTx/>
                <a:defRPr/>
              </a:pPr>
              <a:r>
                <a:rPr lang="en-US" sz="900" b="1" kern="1200" dirty="0">
                  <a:solidFill>
                    <a:srgbClr val="0078D7"/>
                  </a:solidFill>
                  <a:latin typeface="Segoe UI" panose="020B0502040204020203" pitchFamily="34" charset="0"/>
                  <a:cs typeface="Segoe UI" panose="020B0502040204020203" pitchFamily="34" charset="0"/>
                </a:rPr>
                <a:t>Azure Marketplace</a:t>
              </a:r>
            </a:p>
            <a:p>
              <a:pPr algn="ctr" defTabSz="685800">
                <a:buClrTx/>
                <a:defRPr/>
              </a:pPr>
              <a:r>
                <a:rPr lang="en-US" sz="825" kern="1200" dirty="0">
                  <a:solidFill>
                    <a:srgbClr val="0078D7"/>
                  </a:solidFill>
                  <a:latin typeface="Segoe UI" panose="020B0502040204020203" pitchFamily="34" charset="0"/>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Managed Clusters</a:t>
              </a:r>
            </a:p>
          </p:txBody>
        </p:sp>
        <p:sp>
          <p:nvSpPr>
            <p:cNvPr id="56" name="Rectangle 55"/>
            <p:cNvSpPr/>
            <p:nvPr/>
          </p:nvSpPr>
          <p:spPr>
            <a:xfrm>
              <a:off x="4580382" y="1742783"/>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9"/>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Databricks</a:t>
              </a:r>
            </a:p>
          </p:txBody>
        </p:sp>
      </p:grpSp>
      <p:sp>
        <p:nvSpPr>
          <p:cNvPr id="3" name="TextBox 2"/>
          <p:cNvSpPr txBox="1"/>
          <p:nvPr/>
        </p:nvSpPr>
        <p:spPr>
          <a:xfrm rot="16200000">
            <a:off x="7335147" y="3994364"/>
            <a:ext cx="1010857"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STORAGE</a:t>
            </a:r>
          </a:p>
        </p:txBody>
      </p:sp>
      <p:sp>
        <p:nvSpPr>
          <p:cNvPr id="24" name="TextBox 23"/>
          <p:cNvSpPr txBox="1"/>
          <p:nvPr/>
        </p:nvSpPr>
        <p:spPr>
          <a:xfrm rot="16200000">
            <a:off x="6882691" y="2460056"/>
            <a:ext cx="1915768"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a:t>
            </a:r>
            <a:br>
              <a:rPr lang="en-US" sz="900" b="1" kern="1200" dirty="0">
                <a:solidFill>
                  <a:srgbClr val="505050"/>
                </a:solidFill>
                <a:latin typeface="Segoe UI"/>
                <a:ea typeface="Segoe UI" pitchFamily="34" charset="0"/>
                <a:cs typeface="Segoe UI" pitchFamily="34" charset="0"/>
              </a:rPr>
            </a:br>
            <a:r>
              <a:rPr lang="en-US" sz="900" b="1" kern="1200" dirty="0">
                <a:solidFill>
                  <a:srgbClr val="505050"/>
                </a:solidFill>
                <a:latin typeface="Segoe UI"/>
                <a:ea typeface="Segoe UI" pitchFamily="34" charset="0"/>
                <a:cs typeface="Segoe UI" pitchFamily="34" charset="0"/>
              </a:rPr>
              <a:t>ANALYTICS</a:t>
            </a:r>
          </a:p>
        </p:txBody>
      </p:sp>
      <p:sp>
        <p:nvSpPr>
          <p:cNvPr id="25" name="Rectangle 24"/>
          <p:cNvSpPr/>
          <p:nvPr/>
        </p:nvSpPr>
        <p:spPr>
          <a:xfrm>
            <a:off x="1647851" y="1313499"/>
            <a:ext cx="5989569" cy="232125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29" name="Pentagon 63"/>
          <p:cNvSpPr/>
          <p:nvPr/>
        </p:nvSpPr>
        <p:spPr bwMode="auto">
          <a:xfrm rot="16200000">
            <a:off x="172423" y="2257342"/>
            <a:ext cx="2428996" cy="325826"/>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r" defTabSz="699220" fontAlgn="base">
              <a:lnSpc>
                <a:spcPct val="90000"/>
              </a:lnSpc>
              <a:spcBef>
                <a:spcPct val="0"/>
              </a:spcBef>
              <a:spcAft>
                <a:spcPct val="0"/>
              </a:spcAft>
              <a:buClrTx/>
              <a:defRPr/>
            </a:pPr>
            <a:r>
              <a:rPr lang="en-US" sz="1050" b="1" dirty="0">
                <a:solidFill>
                  <a:srgbClr val="FFFFFF"/>
                </a:solidFill>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70091" y="-54336"/>
            <a:ext cx="8741880" cy="674749"/>
          </a:xfrm>
          <a:prstGeom prst="rect">
            <a:avLst/>
          </a:prstGeom>
        </p:spPr>
        <p:txBody>
          <a:bodyPr vert="horz" wrap="square" lIns="109728" tIns="68580" rIns="109728" bIns="6858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a:lnSpc>
                <a:spcPct val="100000"/>
              </a:lnSpc>
              <a:spcBef>
                <a:spcPts val="0"/>
              </a:spcBef>
              <a:buClrTx/>
              <a:defRPr/>
            </a:pPr>
            <a:endParaRPr lang="en-US" sz="3300" spc="-75" dirty="0">
              <a:solidFill>
                <a:srgbClr val="505050"/>
              </a:solidFill>
              <a:latin typeface="Segoe UI Light"/>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511" y="3847273"/>
            <a:ext cx="338684" cy="338684"/>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2774258" y="4337448"/>
            <a:ext cx="357188" cy="307181"/>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defTabSz="685800">
              <a:buClrTx/>
              <a:defRPr/>
            </a:pPr>
            <a:endParaRPr lang="en-US" sz="1350" kern="1200" dirty="0">
              <a:solidFill>
                <a:srgbClr val="505050"/>
              </a:solidFill>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9182" y="2458014"/>
            <a:ext cx="445601" cy="445601"/>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4992" y="2794047"/>
            <a:ext cx="232324" cy="232324"/>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7515" y="2159529"/>
            <a:ext cx="619408" cy="619408"/>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01060" y="208272"/>
            <a:ext cx="8741880" cy="674749"/>
          </a:xfrm>
          <a:prstGeom prst="rect">
            <a:avLst/>
          </a:prstGeom>
        </p:spPr>
        <p:txBody>
          <a:bodyPr vert="horz" wrap="square" lIns="109728" tIns="68580" rIns="109728" bIns="6858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fontAlgn="base">
              <a:spcAft>
                <a:spcPct val="0"/>
              </a:spcAft>
            </a:pPr>
            <a:r>
              <a:rPr lang="en-US" sz="1800" cap="all" spc="600" dirty="0">
                <a:solidFill>
                  <a:schemeClr val="tx1"/>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3492546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extLst>
              <p:ext uri="{D42A27DB-BD31-4B8C-83A1-F6EECF244321}">
                <p14:modId xmlns:p14="http://schemas.microsoft.com/office/powerpoint/2010/main" val="3537915804"/>
              </p:ext>
            </p:extLst>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41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4032528419"/>
              </p:ext>
            </p:extLst>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4188838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3942277255"/>
              </p:ext>
            </p:extLst>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27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nvGraphicFramePr>
        <p:xfrm>
          <a:off x="266700" y="527050"/>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283103" y="336549"/>
            <a:ext cx="6244200" cy="736601"/>
          </a:xfrm>
        </p:spPr>
        <p:txBody>
          <a:bodyPr/>
          <a:lstStyle/>
          <a:p>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1781</TotalTime>
  <Words>3138</Words>
  <Application>Microsoft Office PowerPoint</Application>
  <PresentationFormat>On-screen Show (16:9)</PresentationFormat>
  <Paragraphs>644</Paragraphs>
  <Slides>37</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Lato</vt:lpstr>
      <vt:lpstr>Segoe UI Light</vt:lpstr>
      <vt:lpstr>Consolas</vt:lpstr>
      <vt:lpstr>Segoe UI</vt:lpstr>
      <vt:lpstr>Calibri</vt:lpstr>
      <vt:lpstr>Segoe UI Semilight</vt:lpstr>
      <vt:lpstr>Segoe UI Semibold</vt:lpstr>
      <vt:lpstr>Calibri Light</vt:lpstr>
      <vt:lpstr>Source Sans Pro</vt:lpstr>
      <vt:lpstr>Raleway</vt:lpstr>
      <vt:lpstr>Wingdings 3</vt:lpstr>
      <vt:lpstr>Arial</vt:lpstr>
      <vt:lpstr>Swiss</vt:lpstr>
      <vt:lpstr>Distributed Computing</vt:lpstr>
      <vt:lpstr>Overview</vt:lpstr>
      <vt:lpstr>Terms</vt:lpstr>
      <vt:lpstr>Technology Pipeline</vt:lpstr>
      <vt:lpstr>Cluster Architecture</vt:lpstr>
      <vt:lpstr>Containerization</vt:lpstr>
      <vt:lpstr>Docker</vt:lpstr>
      <vt:lpstr>Dockerfile</vt:lpstr>
      <vt:lpstr>Container Storage</vt:lpstr>
      <vt:lpstr>Container Usage</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PowerPoint Presentation</vt:lpstr>
      <vt:lpstr>Spark is Lazy, but in a Smart Way</vt:lpstr>
      <vt:lpstr>Spark Pipelines</vt:lpstr>
      <vt:lpstr>Mllib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144</cp:revision>
  <dcterms:created xsi:type="dcterms:W3CDTF">2019-01-02T02:35:54Z</dcterms:created>
  <dcterms:modified xsi:type="dcterms:W3CDTF">2024-09-11T02:02:02Z</dcterms:modified>
</cp:coreProperties>
</file>